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5" r:id="rId4"/>
    <p:sldId id="267" r:id="rId5"/>
    <p:sldId id="264" r:id="rId6"/>
    <p:sldId id="268" r:id="rId7"/>
    <p:sldId id="269" r:id="rId8"/>
    <p:sldId id="270" r:id="rId9"/>
    <p:sldId id="261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3755344" y="4212483"/>
            <a:ext cx="2630016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4714712" y="3331042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6154872" y="3214348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2770496" y="3322060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355552" y="4916611"/>
            <a:ext cx="2453354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5607783" y="4560452"/>
            <a:ext cx="3328975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6950496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193504" y="6425952"/>
            <a:ext cx="6950496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67314" y="64628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630610" y="76470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en-US" altLang="ko-KR" spc="-300" dirty="0" err="1">
                <a:solidFill>
                  <a:srgbClr val="00B0F0"/>
                </a:solidFill>
              </a:rPr>
              <a:t>WordCloud</a:t>
            </a:r>
            <a:endParaRPr lang="ko-KR" altLang="en-US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113784" y="1484784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5113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755576" y="2032273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16"/>
          <p:cNvSpPr txBox="1">
            <a:spLocks noChangeArrowheads="1"/>
          </p:cNvSpPr>
          <p:nvPr/>
        </p:nvSpPr>
        <p:spPr bwMode="auto">
          <a:xfrm rot="31">
            <a:off x="755573" y="4293109"/>
            <a:ext cx="2664296" cy="58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b="1" dirty="0">
                <a:solidFill>
                  <a:srgbClr val="4D4D4D"/>
                </a:solidFill>
                <a:latin typeface="나눔손글씨 붓" pitchFamily="66" charset="-127"/>
                <a:ea typeface="나눔손글씨 붓" pitchFamily="66" charset="-127"/>
              </a:rPr>
              <a:t>Member</a:t>
            </a:r>
            <a:endParaRPr lang="ko-KR" altLang="en-US" sz="3200" b="1" dirty="0">
              <a:solidFill>
                <a:srgbClr val="4D4D4D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0080" y="48691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HY태백B" pitchFamily="18" charset="-127"/>
                <a:ea typeface="HY태백B" pitchFamily="18" charset="-127"/>
              </a:rPr>
              <a:t>21324118 </a:t>
            </a:r>
            <a:r>
              <a:rPr lang="ko-KR" altLang="en-US" dirty="0" err="1">
                <a:latin typeface="HY태백B" pitchFamily="18" charset="-127"/>
                <a:ea typeface="HY태백B" pitchFamily="18" charset="-127"/>
              </a:rPr>
              <a:t>김푸름</a:t>
            </a:r>
            <a:endParaRPr lang="en-US" altLang="ko-KR" dirty="0">
              <a:latin typeface="HY태백B" pitchFamily="18" charset="-127"/>
              <a:ea typeface="HY태백B" pitchFamily="18" charset="-127"/>
            </a:endParaRPr>
          </a:p>
          <a:p>
            <a:r>
              <a:rPr lang="en-US" altLang="ko-KR" dirty="0">
                <a:latin typeface="HY태백B" pitchFamily="18" charset="-127"/>
                <a:ea typeface="HY태백B" pitchFamily="18" charset="-127"/>
              </a:rPr>
              <a:t>21324126 </a:t>
            </a:r>
            <a:r>
              <a:rPr lang="ko-KR" altLang="en-US" dirty="0">
                <a:latin typeface="HY태백B" pitchFamily="18" charset="-127"/>
                <a:ea typeface="HY태백B" pitchFamily="18" charset="-127"/>
              </a:rPr>
              <a:t>윤상현</a:t>
            </a:r>
            <a:endParaRPr lang="en-US" altLang="ko-KR" dirty="0">
              <a:latin typeface="HY태백B" pitchFamily="18" charset="-127"/>
              <a:ea typeface="HY태백B" pitchFamily="18" charset="-127"/>
            </a:endParaRPr>
          </a:p>
          <a:p>
            <a:r>
              <a:rPr lang="en-US" altLang="ko-KR" dirty="0">
                <a:latin typeface="HY태백B" pitchFamily="18" charset="-127"/>
                <a:ea typeface="HY태백B" pitchFamily="18" charset="-127"/>
              </a:rPr>
              <a:t>21324130 </a:t>
            </a:r>
            <a:r>
              <a:rPr lang="ko-KR" altLang="en-US" dirty="0" err="1">
                <a:latin typeface="HY태백B" pitchFamily="18" charset="-127"/>
                <a:ea typeface="HY태백B" pitchFamily="18" charset="-127"/>
              </a:rPr>
              <a:t>장호진</a:t>
            </a:r>
            <a:endParaRPr lang="en-US" altLang="ko-KR" dirty="0">
              <a:latin typeface="HY태백B" pitchFamily="18" charset="-127"/>
              <a:ea typeface="HY태백B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85800" y="404664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목차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5136906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3568" y="1988840"/>
            <a:ext cx="7732984" cy="316835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>
              <a:spcBef>
                <a:spcPts val="500"/>
              </a:spcBef>
            </a:pPr>
            <a:r>
              <a:rPr lang="en-US" altLang="ko-KR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1. </a:t>
            </a:r>
            <a:r>
              <a:rPr lang="en-US" altLang="ko-KR" sz="2400" b="1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WordCloud</a:t>
            </a:r>
            <a:r>
              <a:rPr lang="ko-KR" altLang="en-US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란</a:t>
            </a:r>
            <a:r>
              <a:rPr lang="en-US" altLang="ko-KR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?</a:t>
            </a:r>
            <a:r>
              <a:rPr lang="en-US" altLang="ko-KR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</a:p>
          <a:p>
            <a:pPr marL="228600" indent="-228600" algn="l">
              <a:spcBef>
                <a:spcPts val="500"/>
              </a:spcBef>
              <a:buAutoNum type="arabicPeriod"/>
            </a:pP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l">
              <a:spcBef>
                <a:spcPts val="500"/>
              </a:spcBef>
            </a:pPr>
            <a:r>
              <a:rPr lang="en-US" altLang="ko-KR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2. </a:t>
            </a:r>
            <a:r>
              <a:rPr lang="ko-KR" altLang="en-US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순서도 및 소스코드 분석</a:t>
            </a: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l">
              <a:spcBef>
                <a:spcPts val="500"/>
              </a:spcBef>
            </a:pP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l">
              <a:spcBef>
                <a:spcPts val="500"/>
              </a:spcBef>
            </a:pPr>
            <a:r>
              <a:rPr lang="en-US" altLang="ko-KR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3. </a:t>
            </a:r>
            <a:r>
              <a:rPr lang="ko-KR" altLang="en-US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시연 영상</a:t>
            </a: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l">
              <a:spcBef>
                <a:spcPts val="500"/>
              </a:spcBef>
            </a:pP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l">
              <a:spcBef>
                <a:spcPts val="500"/>
              </a:spcBef>
            </a:pPr>
            <a:r>
              <a:rPr lang="en-US" altLang="ko-KR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4. </a:t>
            </a:r>
            <a:r>
              <a:rPr lang="ko-KR" altLang="en-US" sz="2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질문 및 응답</a:t>
            </a:r>
            <a:endParaRPr lang="en-US" altLang="ko-KR" sz="24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제목 1"/>
          <p:cNvSpPr txBox="1">
            <a:spLocks/>
          </p:cNvSpPr>
          <p:nvPr/>
        </p:nvSpPr>
        <p:spPr>
          <a:xfrm>
            <a:off x="5136906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85800" y="404664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400" spc="-300" dirty="0">
                <a:solidFill>
                  <a:srgbClr val="00B0F0"/>
                </a:solidFill>
              </a:rPr>
              <a:t>Word Cloud</a:t>
            </a:r>
            <a:r>
              <a:rPr lang="ko-KR" altLang="en-US" sz="2400" spc="-300" dirty="0">
                <a:solidFill>
                  <a:srgbClr val="00B0F0"/>
                </a:solidFill>
              </a:rPr>
              <a:t>란</a:t>
            </a:r>
            <a:r>
              <a:rPr lang="en-US" altLang="ko-KR" sz="2400" spc="-300" dirty="0">
                <a:solidFill>
                  <a:srgbClr val="00B0F0"/>
                </a:solidFill>
              </a:rPr>
              <a:t>?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0" y="1052736"/>
            <a:ext cx="47625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C68866-3515-4B84-BB73-99C62F0C76E4}"/>
              </a:ext>
            </a:extLst>
          </p:cNvPr>
          <p:cNvSpPr txBox="1"/>
          <p:nvPr/>
        </p:nvSpPr>
        <p:spPr>
          <a:xfrm>
            <a:off x="539552" y="1268760"/>
            <a:ext cx="4030216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6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단어 구름</a:t>
            </a:r>
            <a:r>
              <a:rPr lang="en-US" altLang="ko-KR" sz="16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(word cloud)</a:t>
            </a:r>
            <a:r>
              <a:rPr lang="ko-KR" altLang="en-US" sz="16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은 문서나 글에서 사용된 단어의 중요도나 인기도 등을 고려해서 시각적으로 늘어 놓아 표시하는 시각화 유형</a:t>
            </a:r>
            <a:r>
              <a:rPr lang="ko-KR" altLang="en-US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이다</a:t>
            </a:r>
            <a:r>
              <a:rPr lang="en-US" altLang="ko-KR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.</a:t>
            </a:r>
          </a:p>
          <a:p>
            <a:pPr>
              <a:spcBef>
                <a:spcPts val="500"/>
              </a:spcBef>
            </a:pPr>
            <a:endParaRPr lang="en-US" altLang="ko-KR" sz="1600" b="1" spc="-50" dirty="0">
              <a:solidFill>
                <a:schemeClr val="tx2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/>
            </a:endParaRPr>
          </a:p>
          <a:p>
            <a:pPr>
              <a:spcBef>
                <a:spcPts val="500"/>
              </a:spcBef>
            </a:pPr>
            <a:r>
              <a:rPr lang="ko-KR" altLang="en-US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대표적으로 정치인들의 연설문 비교</a:t>
            </a:r>
            <a:r>
              <a:rPr lang="en-US" altLang="ko-KR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 </a:t>
            </a:r>
            <a:r>
              <a:rPr lang="ko-KR" altLang="en-US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및 분석에 사용될 수 있음</a:t>
            </a:r>
            <a:r>
              <a:rPr lang="en-US" altLang="ko-KR" sz="1600" b="1" spc="-50" dirty="0">
                <a:solidFill>
                  <a:schemeClr val="tx2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/>
              </a:rPr>
              <a:t>.</a:t>
            </a:r>
            <a:endParaRPr lang="en-US" altLang="ko-KR" sz="1600" b="1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54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제목 1"/>
          <p:cNvSpPr txBox="1">
            <a:spLocks/>
          </p:cNvSpPr>
          <p:nvPr/>
        </p:nvSpPr>
        <p:spPr>
          <a:xfrm>
            <a:off x="5136906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85800" y="404664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순서도 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8" name="순서도: 수행의 시작/종료 57">
            <a:extLst>
              <a:ext uri="{FF2B5EF4-FFF2-40B4-BE49-F238E27FC236}">
                <a16:creationId xmlns:a16="http://schemas.microsoft.com/office/drawing/2014/main" id="{97CBA8B6-03B3-46E5-996B-A1341E594A71}"/>
              </a:ext>
            </a:extLst>
          </p:cNvPr>
          <p:cNvSpPr/>
          <p:nvPr/>
        </p:nvSpPr>
        <p:spPr>
          <a:xfrm>
            <a:off x="702722" y="1292209"/>
            <a:ext cx="1377245" cy="395112"/>
          </a:xfrm>
          <a:prstGeom prst="flowChartTerminator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  <a:endParaRPr lang="en-US" altLang="ko-KR" dirty="0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C4457F77-5BE1-433D-B24D-DE85BD27E21F}"/>
              </a:ext>
            </a:extLst>
          </p:cNvPr>
          <p:cNvSpPr/>
          <p:nvPr/>
        </p:nvSpPr>
        <p:spPr>
          <a:xfrm>
            <a:off x="438844" y="2077491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txt</a:t>
            </a:r>
            <a:r>
              <a:rPr lang="ko-KR" altLang="en-US" sz="1600" dirty="0"/>
              <a:t>파일 불러오기</a:t>
            </a:r>
            <a:endParaRPr lang="en-US" altLang="ko-KR" sz="1600" dirty="0"/>
          </a:p>
          <a:p>
            <a:pPr algn="ctr"/>
            <a:r>
              <a:rPr lang="en-US" altLang="ko-KR" sz="1600" dirty="0"/>
              <a:t>/</a:t>
            </a:r>
          </a:p>
          <a:p>
            <a:pPr algn="ctr"/>
            <a:r>
              <a:rPr lang="ko-KR" altLang="en-US" sz="1600" dirty="0"/>
              <a:t>텍스트 입력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A8E4B04-E580-44C5-AF16-052C9D33E99E}"/>
              </a:ext>
            </a:extLst>
          </p:cNvPr>
          <p:cNvCxnSpPr>
            <a:stCxn id="58" idx="2"/>
            <a:endCxn id="59" idx="0"/>
          </p:cNvCxnSpPr>
          <p:nvPr/>
        </p:nvCxnSpPr>
        <p:spPr>
          <a:xfrm flipH="1">
            <a:off x="1391344" y="1687321"/>
            <a:ext cx="1" cy="3901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0600EC55-AC5F-4208-9726-2BF0C446F21D}"/>
              </a:ext>
            </a:extLst>
          </p:cNvPr>
          <p:cNvSpPr/>
          <p:nvPr/>
        </p:nvSpPr>
        <p:spPr>
          <a:xfrm>
            <a:off x="438842" y="3314321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특수문자 제거 및</a:t>
            </a:r>
            <a:endParaRPr lang="en-US" altLang="ko-KR" sz="1600" dirty="0"/>
          </a:p>
          <a:p>
            <a:pPr algn="ctr"/>
            <a:r>
              <a:rPr lang="en-US" altLang="ko-KR" sz="1600" dirty="0"/>
              <a:t>Tokenizer</a:t>
            </a:r>
            <a:endParaRPr lang="ko-KR" altLang="en-US" sz="1600" dirty="0"/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B8CE0EB-9F7E-4077-B428-DC2E91940812}"/>
              </a:ext>
            </a:extLst>
          </p:cNvPr>
          <p:cNvSpPr/>
          <p:nvPr/>
        </p:nvSpPr>
        <p:spPr>
          <a:xfrm>
            <a:off x="438844" y="4557514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네이버 단어사전에 하나씩 검색</a:t>
            </a:r>
          </a:p>
        </p:txBody>
      </p:sp>
      <p:sp>
        <p:nvSpPr>
          <p:cNvPr id="63" name="순서도: 판단 62">
            <a:extLst>
              <a:ext uri="{FF2B5EF4-FFF2-40B4-BE49-F238E27FC236}">
                <a16:creationId xmlns:a16="http://schemas.microsoft.com/office/drawing/2014/main" id="{A4233004-6D7F-4AB5-93C1-CBBF45BCD58C}"/>
              </a:ext>
            </a:extLst>
          </p:cNvPr>
          <p:cNvSpPr/>
          <p:nvPr/>
        </p:nvSpPr>
        <p:spPr>
          <a:xfrm>
            <a:off x="4139952" y="1427635"/>
            <a:ext cx="2429933" cy="1049867"/>
          </a:xfrm>
          <a:prstGeom prst="flowChartDecision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검색결과가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8BDEC03-B0C8-440E-897F-7E0BF2D4C9BE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 rot="5400000" flipH="1" flipV="1">
            <a:off x="1441302" y="1377676"/>
            <a:ext cx="3863657" cy="3963575"/>
          </a:xfrm>
          <a:prstGeom prst="bentConnector5">
            <a:avLst>
              <a:gd name="adj1" fmla="val -5917"/>
              <a:gd name="adj2" fmla="val 34892"/>
              <a:gd name="adj3" fmla="val 105917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DE118C91-6588-4AEA-948C-7D06CBE1C1A8}"/>
              </a:ext>
            </a:extLst>
          </p:cNvPr>
          <p:cNvSpPr/>
          <p:nvPr/>
        </p:nvSpPr>
        <p:spPr>
          <a:xfrm>
            <a:off x="2998669" y="2476138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단어 원형 저장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7810B5-AEE5-423C-814E-8B9091630A38}"/>
              </a:ext>
            </a:extLst>
          </p:cNvPr>
          <p:cNvSpPr txBox="1"/>
          <p:nvPr/>
        </p:nvSpPr>
        <p:spPr>
          <a:xfrm>
            <a:off x="3703268" y="1643546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EED1BBB-53F4-44EE-9DF0-D7ACC110D9E0}"/>
              </a:ext>
            </a:extLst>
          </p:cNvPr>
          <p:cNvCxnSpPr>
            <a:cxnSpLocks/>
            <a:stCxn id="59" idx="2"/>
            <a:endCxn id="61" idx="0"/>
          </p:cNvCxnSpPr>
          <p:nvPr/>
        </p:nvCxnSpPr>
        <p:spPr>
          <a:xfrm flipH="1">
            <a:off x="1391342" y="2811269"/>
            <a:ext cx="2" cy="5030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2F054F7-6D4A-4E6B-AF48-50FF8F64231F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391342" y="4048099"/>
            <a:ext cx="2" cy="5094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223AF4DF-61A5-4C15-B9BE-C6F291BBF051}"/>
              </a:ext>
            </a:extLst>
          </p:cNvPr>
          <p:cNvSpPr/>
          <p:nvPr/>
        </p:nvSpPr>
        <p:spPr>
          <a:xfrm>
            <a:off x="5879697" y="2476291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불용어로 인식하여 버림</a:t>
            </a: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3657873-15B9-415E-A065-A478F64BEA67}"/>
              </a:ext>
            </a:extLst>
          </p:cNvPr>
          <p:cNvCxnSpPr>
            <a:cxnSpLocks/>
            <a:stCxn id="63" idx="3"/>
            <a:endCxn id="69" idx="0"/>
          </p:cNvCxnSpPr>
          <p:nvPr/>
        </p:nvCxnSpPr>
        <p:spPr>
          <a:xfrm>
            <a:off x="6569885" y="1952569"/>
            <a:ext cx="262312" cy="523722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D0E665F-A338-49A8-B887-5F666F685C91}"/>
              </a:ext>
            </a:extLst>
          </p:cNvPr>
          <p:cNvSpPr txBox="1"/>
          <p:nvPr/>
        </p:nvSpPr>
        <p:spPr>
          <a:xfrm>
            <a:off x="6683759" y="1519303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7A96E0D-E7F3-454B-B69C-774EAB0E1BEF}"/>
              </a:ext>
            </a:extLst>
          </p:cNvPr>
          <p:cNvCxnSpPr>
            <a:cxnSpLocks/>
            <a:stCxn id="63" idx="1"/>
            <a:endCxn id="65" idx="0"/>
          </p:cNvCxnSpPr>
          <p:nvPr/>
        </p:nvCxnSpPr>
        <p:spPr>
          <a:xfrm rot="10800000" flipV="1">
            <a:off x="3951170" y="1952568"/>
            <a:ext cx="188783" cy="52356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판단 74">
            <a:extLst>
              <a:ext uri="{FF2B5EF4-FFF2-40B4-BE49-F238E27FC236}">
                <a16:creationId xmlns:a16="http://schemas.microsoft.com/office/drawing/2014/main" id="{970C01E5-930D-4993-BE4F-33FA3FE04C35}"/>
              </a:ext>
            </a:extLst>
          </p:cNvPr>
          <p:cNvSpPr/>
          <p:nvPr/>
        </p:nvSpPr>
        <p:spPr>
          <a:xfrm>
            <a:off x="4116368" y="4006319"/>
            <a:ext cx="2429933" cy="1049867"/>
          </a:xfrm>
          <a:prstGeom prst="flowChartDecision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단어가 더 없는가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1B3AD4AE-73BF-4888-BA54-20B5DB86A9E9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 rot="16200000" flipH="1">
            <a:off x="4243051" y="2918034"/>
            <a:ext cx="796403" cy="1380166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9BF149A-B316-4C16-A55D-F1F1E913C0DE}"/>
              </a:ext>
            </a:extLst>
          </p:cNvPr>
          <p:cNvCxnSpPr>
            <a:cxnSpLocks/>
            <a:stCxn id="69" idx="2"/>
          </p:cNvCxnSpPr>
          <p:nvPr/>
        </p:nvCxnSpPr>
        <p:spPr>
          <a:xfrm rot="5400000">
            <a:off x="5700580" y="2476502"/>
            <a:ext cx="398050" cy="1865184"/>
          </a:xfrm>
          <a:prstGeom prst="bent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92589DF-A188-4A14-A48D-1AC48A6452D4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 flipV="1">
            <a:off x="199960" y="4531253"/>
            <a:ext cx="3916408" cy="1634242"/>
          </a:xfrm>
          <a:prstGeom prst="bentConnector3">
            <a:avLst>
              <a:gd name="adj1" fmla="val 993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373D5AA-2974-4941-B338-640576C649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57539" y="4634248"/>
            <a:ext cx="1882799" cy="1214968"/>
          </a:xfrm>
          <a:prstGeom prst="bentConnector3">
            <a:avLst>
              <a:gd name="adj1" fmla="val 99765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8D15443-D365-405D-8C96-AC2CBB294F71}"/>
              </a:ext>
            </a:extLst>
          </p:cNvPr>
          <p:cNvSpPr txBox="1"/>
          <p:nvPr/>
        </p:nvSpPr>
        <p:spPr>
          <a:xfrm>
            <a:off x="3700023" y="4084119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178AF8-36A5-4F97-8F0C-72339AC2AAAC}"/>
              </a:ext>
            </a:extLst>
          </p:cNvPr>
          <p:cNvSpPr txBox="1"/>
          <p:nvPr/>
        </p:nvSpPr>
        <p:spPr>
          <a:xfrm>
            <a:off x="4921397" y="4981904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</a:p>
        </p:txBody>
      </p:sp>
      <p:sp>
        <p:nvSpPr>
          <p:cNvPr id="82" name="순서도: 문서 81">
            <a:extLst>
              <a:ext uri="{FF2B5EF4-FFF2-40B4-BE49-F238E27FC236}">
                <a16:creationId xmlns:a16="http://schemas.microsoft.com/office/drawing/2014/main" id="{854C75A8-3EA2-4A7D-A20F-EBBDB6374CFC}"/>
              </a:ext>
            </a:extLst>
          </p:cNvPr>
          <p:cNvSpPr/>
          <p:nvPr/>
        </p:nvSpPr>
        <p:spPr>
          <a:xfrm>
            <a:off x="6936338" y="5395948"/>
            <a:ext cx="1603023" cy="731867"/>
          </a:xfrm>
          <a:prstGeom prst="flowChartDocumen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단어구름</a:t>
            </a:r>
            <a:endParaRPr lang="en-US" altLang="ko-KR" dirty="0"/>
          </a:p>
          <a:p>
            <a:pPr algn="ctr"/>
            <a:r>
              <a:rPr lang="ko-KR" altLang="en-US" dirty="0"/>
              <a:t>배치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F69722E-CDFC-4434-AF9A-FF0779967C15}"/>
              </a:ext>
            </a:extLst>
          </p:cNvPr>
          <p:cNvCxnSpPr>
            <a:cxnSpLocks/>
            <a:stCxn id="75" idx="2"/>
            <a:endCxn id="111" idx="0"/>
          </p:cNvCxnSpPr>
          <p:nvPr/>
        </p:nvCxnSpPr>
        <p:spPr>
          <a:xfrm rot="5400000">
            <a:off x="5161061" y="5225674"/>
            <a:ext cx="339762" cy="787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순서도: 처리 110">
            <a:extLst>
              <a:ext uri="{FF2B5EF4-FFF2-40B4-BE49-F238E27FC236}">
                <a16:creationId xmlns:a16="http://schemas.microsoft.com/office/drawing/2014/main" id="{48046240-7472-49F5-8D13-D8E129CE3965}"/>
              </a:ext>
            </a:extLst>
          </p:cNvPr>
          <p:cNvSpPr/>
          <p:nvPr/>
        </p:nvSpPr>
        <p:spPr>
          <a:xfrm>
            <a:off x="4378048" y="5395948"/>
            <a:ext cx="1905000" cy="733778"/>
          </a:xfrm>
          <a:prstGeom prst="flowChartProcess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List</a:t>
            </a:r>
            <a:r>
              <a:rPr lang="ko-KR" altLang="en-US" sz="1600"/>
              <a:t>정렬</a:t>
            </a:r>
            <a:endParaRPr lang="ko-KR" altLang="en-US" sz="1600" dirty="0"/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3BC9AA38-A7A0-473B-878F-01371F96458F}"/>
              </a:ext>
            </a:extLst>
          </p:cNvPr>
          <p:cNvCxnSpPr>
            <a:cxnSpLocks/>
            <a:stCxn id="111" idx="3"/>
            <a:endCxn id="82" idx="1"/>
          </p:cNvCxnSpPr>
          <p:nvPr/>
        </p:nvCxnSpPr>
        <p:spPr>
          <a:xfrm flipV="1">
            <a:off x="6283048" y="5761882"/>
            <a:ext cx="653290" cy="95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0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41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소스코드 분석 </a:t>
            </a:r>
            <a:r>
              <a:rPr lang="en-US" altLang="ko-KR" sz="2400" spc="-300" dirty="0">
                <a:solidFill>
                  <a:srgbClr val="00B0F0"/>
                </a:solidFill>
              </a:rPr>
              <a:t>- </a:t>
            </a:r>
            <a:r>
              <a:rPr lang="en-US" altLang="ko-KR" sz="2400" spc="-300" dirty="0" err="1">
                <a:solidFill>
                  <a:srgbClr val="00B0F0"/>
                </a:solidFill>
              </a:rPr>
              <a:t>MainActivity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6728" y="880145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제목 1"/>
          <p:cNvSpPr txBox="1">
            <a:spLocks/>
          </p:cNvSpPr>
          <p:nvPr/>
        </p:nvSpPr>
        <p:spPr>
          <a:xfrm>
            <a:off x="5617840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83CE95-69A4-438A-B7C7-276E33DD6E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3" y="1054099"/>
            <a:ext cx="5770918" cy="130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68A5E0-DCEC-4341-8FF8-925D62F0E2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3" y="2617150"/>
            <a:ext cx="4330757" cy="116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7121A2-D9BE-4CA2-A5A1-5D7D0D1B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3" y="3808562"/>
            <a:ext cx="5770918" cy="27550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F7EBAF-1CD9-4112-A6F2-069683F3394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75904" y="904035"/>
            <a:ext cx="3168352" cy="5632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1DCDAE-0451-4107-AFDF-18AD3AEED5E9}"/>
              </a:ext>
            </a:extLst>
          </p:cNvPr>
          <p:cNvSpPr txBox="1"/>
          <p:nvPr/>
        </p:nvSpPr>
        <p:spPr>
          <a:xfrm>
            <a:off x="5466437" y="2043975"/>
            <a:ext cx="340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LOAD FILE, TYPE TEXT</a:t>
            </a:r>
            <a:r>
              <a:rPr lang="ko-KR" altLang="en-US" sz="1600" dirty="0"/>
              <a:t>에 대한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30A9-2F0E-46BB-9BBA-8BD7E277C42E}"/>
              </a:ext>
            </a:extLst>
          </p:cNvPr>
          <p:cNvSpPr txBox="1"/>
          <p:nvPr/>
        </p:nvSpPr>
        <p:spPr>
          <a:xfrm>
            <a:off x="5456434" y="568000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파일 탐색기 실행</a:t>
            </a:r>
          </a:p>
        </p:txBody>
      </p:sp>
    </p:spTree>
    <p:extLst>
      <p:ext uri="{BB962C8B-B14F-4D97-AF65-F5344CB8AC3E}">
        <p14:creationId xmlns:p14="http://schemas.microsoft.com/office/powerpoint/2010/main" val="548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41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소스코드 분석 </a:t>
            </a:r>
            <a:r>
              <a:rPr lang="en-US" altLang="ko-KR" sz="2400" spc="-300" dirty="0">
                <a:solidFill>
                  <a:srgbClr val="00B0F0"/>
                </a:solidFill>
              </a:rPr>
              <a:t>- </a:t>
            </a:r>
            <a:r>
              <a:rPr lang="en-US" altLang="ko-KR" sz="2400" spc="-300" dirty="0" err="1">
                <a:solidFill>
                  <a:srgbClr val="00B0F0"/>
                </a:solidFill>
              </a:rPr>
              <a:t>SubActivity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6728" y="880145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제목 1"/>
          <p:cNvSpPr txBox="1">
            <a:spLocks/>
          </p:cNvSpPr>
          <p:nvPr/>
        </p:nvSpPr>
        <p:spPr>
          <a:xfrm>
            <a:off x="5617840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F112667-3353-4D94-82D1-93410E07B7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3658" y="937294"/>
            <a:ext cx="3136684" cy="55765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3F9C55-DA18-4508-B5CB-D9F99DAD5D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9" y="1059017"/>
            <a:ext cx="3111500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D686AC-B7E4-49CD-83AA-0653411899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2" y="1946548"/>
            <a:ext cx="6982415" cy="364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0810AB-8394-429F-A710-7E71CCCB5D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9" y="1205272"/>
            <a:ext cx="6278245" cy="2729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78E3B-96CB-44B0-91C6-F87105C76902}"/>
              </a:ext>
            </a:extLst>
          </p:cNvPr>
          <p:cNvSpPr txBox="1"/>
          <p:nvPr/>
        </p:nvSpPr>
        <p:spPr>
          <a:xfrm>
            <a:off x="235009" y="5801021"/>
            <a:ext cx="340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r>
              <a:rPr lang="ko-KR" altLang="en-US" dirty="0"/>
              <a:t>파일에서 텍스트를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A17F3-20B7-4DAF-A0A1-2572980232EF}"/>
              </a:ext>
            </a:extLst>
          </p:cNvPr>
          <p:cNvSpPr txBox="1"/>
          <p:nvPr/>
        </p:nvSpPr>
        <p:spPr>
          <a:xfrm>
            <a:off x="254012" y="4192767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Submit</a:t>
            </a:r>
            <a:r>
              <a:rPr lang="ko-KR" altLang="en-US" dirty="0"/>
              <a:t> 버튼을 누르면 </a:t>
            </a:r>
            <a:r>
              <a:rPr lang="ko-KR" altLang="en-US" dirty="0" err="1"/>
              <a:t>색인어를</a:t>
            </a:r>
            <a:r>
              <a:rPr lang="ko-KR" altLang="en-US" dirty="0"/>
              <a:t> 추출하고 정렬한다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8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41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소스코드 분석 </a:t>
            </a:r>
            <a:r>
              <a:rPr lang="en-US" altLang="ko-KR" sz="2400" spc="-300" dirty="0">
                <a:solidFill>
                  <a:srgbClr val="00B0F0"/>
                </a:solidFill>
              </a:rPr>
              <a:t>– </a:t>
            </a:r>
            <a:r>
              <a:rPr lang="ko-KR" altLang="en-US" sz="2400" spc="-300" dirty="0">
                <a:solidFill>
                  <a:srgbClr val="00B0F0"/>
                </a:solidFill>
              </a:rPr>
              <a:t>결과</a:t>
            </a:r>
            <a:r>
              <a:rPr lang="en-US" altLang="ko-KR" sz="2400" spc="-300" dirty="0">
                <a:solidFill>
                  <a:srgbClr val="00B0F0"/>
                </a:solidFill>
              </a:rPr>
              <a:t> 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6728" y="880145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제목 1"/>
          <p:cNvSpPr txBox="1">
            <a:spLocks/>
          </p:cNvSpPr>
          <p:nvPr/>
        </p:nvSpPr>
        <p:spPr>
          <a:xfrm>
            <a:off x="5617840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659422-39C9-4342-9AF9-C1ACE8DB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01" y="738897"/>
            <a:ext cx="3330397" cy="59207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128AB5-8845-4EA0-9577-58C3F706A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8" y="1196811"/>
            <a:ext cx="4504055" cy="51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C1AA8D-6A75-474F-94EF-0B71A307EDC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8" y="2010639"/>
            <a:ext cx="3152775" cy="28111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DB05-8EEB-4BC4-B118-85F326ECC4CF}"/>
              </a:ext>
            </a:extLst>
          </p:cNvPr>
          <p:cNvSpPr txBox="1"/>
          <p:nvPr/>
        </p:nvSpPr>
        <p:spPr>
          <a:xfrm>
            <a:off x="246728" y="5373216"/>
            <a:ext cx="621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Intent</a:t>
            </a:r>
            <a:r>
              <a:rPr lang="ko-KR" altLang="en-US" dirty="0"/>
              <a:t>를 통해 정렬된 </a:t>
            </a:r>
            <a:r>
              <a:rPr lang="ko-KR" altLang="en-US" dirty="0" err="1"/>
              <a:t>색인어를</a:t>
            </a:r>
            <a:r>
              <a:rPr lang="ko-KR" altLang="en-US" dirty="0"/>
              <a:t> 전달 받고 </a:t>
            </a:r>
            <a:r>
              <a:rPr lang="ko-KR" altLang="en-US" dirty="0" err="1"/>
              <a:t>텍스트뷰에</a:t>
            </a:r>
            <a:r>
              <a:rPr lang="ko-KR" altLang="en-US" dirty="0"/>
              <a:t> 배치</a:t>
            </a:r>
          </a:p>
        </p:txBody>
      </p:sp>
    </p:spTree>
    <p:extLst>
      <p:ext uri="{BB962C8B-B14F-4D97-AF65-F5344CB8AC3E}">
        <p14:creationId xmlns:p14="http://schemas.microsoft.com/office/powerpoint/2010/main" val="309240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제목 1"/>
          <p:cNvSpPr txBox="1">
            <a:spLocks/>
          </p:cNvSpPr>
          <p:nvPr/>
        </p:nvSpPr>
        <p:spPr>
          <a:xfrm>
            <a:off x="5136906" y="332656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2018.06.08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85800" y="404664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시연영상 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mobizen_20180607_200736">
            <a:hlinkClick r:id="" action="ppaction://media"/>
            <a:extLst>
              <a:ext uri="{FF2B5EF4-FFF2-40B4-BE49-F238E27FC236}">
                <a16:creationId xmlns:a16="http://schemas.microsoft.com/office/drawing/2014/main" id="{CA05402B-AF8D-4801-B3EA-D4860A8F1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9792" y="917434"/>
            <a:ext cx="2804416" cy="5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8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5993" y="3009146"/>
            <a:ext cx="1508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180</Words>
  <Application>Microsoft Office PowerPoint</Application>
  <PresentationFormat>화면 슬라이드 쇼(4:3)</PresentationFormat>
  <Paragraphs>61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HY태백B</vt:lpstr>
      <vt:lpstr>Noto Sans Korean Bold</vt:lpstr>
      <vt:lpstr>Noto Sans Korean Medium</vt:lpstr>
      <vt:lpstr>Noto Sans Korean Regular</vt:lpstr>
      <vt:lpstr>나눔손글씨 붓</vt:lpstr>
      <vt:lpstr>맑은 고딕</vt:lpstr>
      <vt:lpstr>Arial</vt:lpstr>
      <vt:lpstr>Office 테마</vt:lpstr>
      <vt:lpstr>WordCloud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ysh</cp:lastModifiedBy>
  <cp:revision>30</cp:revision>
  <dcterms:created xsi:type="dcterms:W3CDTF">2014-08-30T22:01:36Z</dcterms:created>
  <dcterms:modified xsi:type="dcterms:W3CDTF">2018-06-07T12:31:53Z</dcterms:modified>
</cp:coreProperties>
</file>